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4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01" r:id="rId16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66" Type="http://schemas.openxmlformats.org/officeDocument/2006/relationships/slide" Target="slides/slide4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3" name="Shape 9523"/>
        <p:cNvGrpSpPr/>
        <p:nvPr/>
      </p:nvGrpSpPr>
      <p:grpSpPr>
        <a:xfrm>
          <a:off x="0" y="0"/>
          <a:ext cx="0" cy="0"/>
          <a:chOff x="0" y="0"/>
          <a:chExt cx="0" cy="0"/>
        </a:xfrm>
      </p:grpSpPr>
      <p:sp>
        <p:nvSpPr>
          <p:cNvPr id="9524" name="Google Shape;9524;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25" name="Google Shape;9525;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notesSlide" Target="../notesSlides/notesSlide46.xml"/></Relationships>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6" name="Shape 9526"/>
        <p:cNvGrpSpPr/>
        <p:nvPr/>
      </p:nvGrpSpPr>
      <p:grpSpPr>
        <a:xfrm>
          <a:off x="0" y="0"/>
          <a:ext cx="0" cy="0"/>
          <a:chOff x="0" y="0"/>
          <a:chExt cx="0" cy="0"/>
        </a:xfrm>
      </p:grpSpPr>
      <p:sp>
        <p:nvSpPr>
          <p:cNvPr id="9527" name="Google Shape;9527;p1476"/>
          <p:cNvSpPr txBox="1"/>
          <p:nvPr>
            <p:ph idx="4294967295"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Proton Beam Like for g-2,</a:t>
            </a:r>
            <a:br>
              <a:rPr lang="en-US"/>
            </a:br>
            <a:r>
              <a:rPr lang="en-US"/>
              <a:t>but with g-2 off </a:t>
            </a:r>
            <a:endParaRPr/>
          </a:p>
        </p:txBody>
      </p:sp>
      <p:sp>
        <p:nvSpPr>
          <p:cNvPr id="9528" name="Google Shape;9528;p1476"/>
          <p:cNvSpPr txBox="1"/>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7375E"/>
              </a:buClr>
              <a:buSzPts val="1200"/>
              <a:buFont typeface="Arial"/>
              <a:buNone/>
            </a:pPr>
            <a:r>
              <a:rPr b="0" i="0" lang="en-US" sz="1200" u="none" cap="none" strike="noStrike">
                <a:solidFill>
                  <a:srgbClr val="17375E"/>
                </a:solidFill>
                <a:latin typeface="Arial"/>
                <a:ea typeface="Arial"/>
                <a:cs typeface="Arial"/>
                <a:sym typeface="Arial"/>
              </a:rPr>
              <a:t>December 5, 2014</a:t>
            </a:r>
            <a:endParaRPr/>
          </a:p>
        </p:txBody>
      </p:sp>
      <p:sp>
        <p:nvSpPr>
          <p:cNvPr id="9529" name="Google Shape;9529;p1476"/>
          <p:cNvSpPr txBox="1"/>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17375E"/>
              </a:buClr>
              <a:buSzPts val="1200"/>
              <a:buFont typeface="Arial"/>
              <a:buNone/>
            </a:pPr>
            <a:fld id="{00000000-1234-1234-1234-123412341234}" type="slidenum">
              <a:rPr b="0" i="0" lang="en-US" sz="1200" u="none" cap="none" strike="noStrike">
                <a:solidFill>
                  <a:srgbClr val="17375E"/>
                </a:solidFill>
                <a:latin typeface="Arial"/>
                <a:ea typeface="Arial"/>
                <a:cs typeface="Arial"/>
                <a:sym typeface="Arial"/>
              </a:rPr>
              <a:t>‹#›</a:t>
            </a:fld>
            <a:endParaRPr b="0" i="0" sz="1200" u="none" cap="none" strike="noStrike">
              <a:solidFill>
                <a:srgbClr val="17375E"/>
              </a:solidFill>
              <a:latin typeface="Arial"/>
              <a:ea typeface="Arial"/>
              <a:cs typeface="Arial"/>
              <a:sym typeface="Arial"/>
            </a:endParaRPr>
          </a:p>
        </p:txBody>
      </p:sp>
      <p:sp>
        <p:nvSpPr>
          <p:cNvPr id="9530" name="Google Shape;9530;p1476"/>
          <p:cNvSpPr txBox="1"/>
          <p:nvPr/>
        </p:nvSpPr>
        <p:spPr>
          <a:xfrm>
            <a:off x="804863" y="1852613"/>
            <a:ext cx="5537200" cy="146526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5x10</a:t>
            </a:r>
            <a:r>
              <a:rPr b="0" baseline="30000" i="0" lang="en-US" sz="1800" u="none" cap="none" strike="noStrike">
                <a:solidFill>
                  <a:srgbClr val="000000"/>
                </a:solidFill>
                <a:latin typeface="Arial"/>
                <a:ea typeface="Arial"/>
                <a:cs typeface="Arial"/>
                <a:sym typeface="Arial"/>
              </a:rPr>
              <a:t>12</a:t>
            </a:r>
            <a:r>
              <a:rPr b="0" i="0" lang="en-US" sz="1800" u="none" cap="none" strike="noStrike">
                <a:solidFill>
                  <a:srgbClr val="000000"/>
                </a:solidFill>
                <a:latin typeface="Arial"/>
                <a:ea typeface="Arial"/>
                <a:cs typeface="Arial"/>
                <a:sym typeface="Arial"/>
              </a:rPr>
              <a:t> protons in a Booster pulse</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3 Hz, 8 GeV Booster</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Muons are stored for ~100 turns</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Running time 10</a:t>
            </a:r>
            <a:r>
              <a:rPr b="0" baseline="30000" i="0" lang="en-US" sz="1800" u="none" cap="none" strike="noStrike">
                <a:solidFill>
                  <a:srgbClr val="000000"/>
                </a:solidFill>
                <a:latin typeface="Arial"/>
                <a:ea typeface="Arial"/>
                <a:cs typeface="Arial"/>
                <a:sym typeface="Arial"/>
              </a:rPr>
              <a:t>7</a:t>
            </a:r>
            <a:r>
              <a:rPr b="0" i="0" lang="en-US" sz="1800" u="none" cap="none" strike="noStrike">
                <a:solidFill>
                  <a:srgbClr val="000000"/>
                </a:solidFill>
                <a:latin typeface="Arial"/>
                <a:ea typeface="Arial"/>
                <a:cs typeface="Arial"/>
                <a:sym typeface="Arial"/>
              </a:rPr>
              <a:t> Sec (1 year)</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100 ton detector, 10 meters downstream from ring</a:t>
            </a:r>
            <a:endParaRPr/>
          </a:p>
        </p:txBody>
      </p:sp>
      <p:sp>
        <p:nvSpPr>
          <p:cNvPr id="9531" name="Google Shape;9531;p1476"/>
          <p:cNvSpPr txBox="1"/>
          <p:nvPr/>
        </p:nvSpPr>
        <p:spPr>
          <a:xfrm>
            <a:off x="1584325" y="3709988"/>
            <a:ext cx="4449763" cy="519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cap="none" strike="noStrike">
                <a:solidFill>
                  <a:srgbClr val="FF0000"/>
                </a:solidFill>
                <a:latin typeface="Arial"/>
                <a:ea typeface="Arial"/>
                <a:cs typeface="Arial"/>
                <a:sym typeface="Arial"/>
              </a:rPr>
              <a:t>~ 400 CC neutrino events</a:t>
            </a:r>
            <a:endParaRPr/>
          </a:p>
        </p:txBody>
      </p:sp>
      <p:sp>
        <p:nvSpPr>
          <p:cNvPr id="9532" name="Google Shape;9532;p1476"/>
          <p:cNvSpPr txBox="1"/>
          <p:nvPr/>
        </p:nvSpPr>
        <p:spPr>
          <a:xfrm>
            <a:off x="588963" y="4538663"/>
            <a:ext cx="7939087" cy="11874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This is for about the cost of  moving an existing detector (</a:t>
            </a:r>
            <a:r>
              <a:rPr b="1" i="0" lang="en-US" sz="2400" u="none" cap="none" strike="noStrike">
                <a:solidFill>
                  <a:srgbClr val="000000"/>
                </a:solidFill>
                <a:latin typeface="Noto Sans Symbols"/>
                <a:ea typeface="Noto Sans Symbols"/>
                <a:cs typeface="Noto Sans Symbols"/>
                <a:sym typeface="Noto Sans Symbols"/>
              </a:rPr>
              <a:t>m</a:t>
            </a:r>
            <a:r>
              <a:rPr b="1" i="0" lang="en-US" sz="2400" u="none" cap="none" strike="noStrike">
                <a:solidFill>
                  <a:srgbClr val="000000"/>
                </a:solidFill>
                <a:latin typeface="Arial"/>
                <a:ea typeface="Arial"/>
                <a:cs typeface="Arial"/>
                <a:sym typeface="Arial"/>
              </a:rPr>
              <a:t>BooNE??, 60T) and building a new detector housing (about 3M$)</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